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4" r:id="rId5"/>
    <p:sldId id="265" r:id="rId6"/>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60AF1-85CF-4155-95C9-3EDBDC5BDEB6}" v="173" dt="2024-09-10T09:26:58.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écile Wagner" userId="xIGwGXJrlywO4C7fDFKriEEIUFQh6tksoITSqgZnceo=" providerId="None" clId="Web-{0F260AF1-85CF-4155-95C9-3EDBDC5BDEB6}"/>
    <pc:docChg chg="modSld">
      <pc:chgData name="Cécile Wagner" userId="xIGwGXJrlywO4C7fDFKriEEIUFQh6tksoITSqgZnceo=" providerId="None" clId="Web-{0F260AF1-85CF-4155-95C9-3EDBDC5BDEB6}" dt="2024-09-10T09:26:58.508" v="177" actId="20577"/>
      <pc:docMkLst>
        <pc:docMk/>
      </pc:docMkLst>
      <pc:sldChg chg="modSp">
        <pc:chgData name="Cécile Wagner" userId="xIGwGXJrlywO4C7fDFKriEEIUFQh6tksoITSqgZnceo=" providerId="None" clId="Web-{0F260AF1-85CF-4155-95C9-3EDBDC5BDEB6}" dt="2024-09-10T09:16:20.368" v="75" actId="20577"/>
        <pc:sldMkLst>
          <pc:docMk/>
          <pc:sldMk cId="1725472712" sldId="262"/>
        </pc:sldMkLst>
        <pc:spChg chg="mod">
          <ac:chgData name="Cécile Wagner" userId="xIGwGXJrlywO4C7fDFKriEEIUFQh6tksoITSqgZnceo=" providerId="None" clId="Web-{0F260AF1-85CF-4155-95C9-3EDBDC5BDEB6}" dt="2024-09-10T09:16:20.368" v="75" actId="20577"/>
          <ac:spMkLst>
            <pc:docMk/>
            <pc:sldMk cId="1725472712" sldId="262"/>
            <ac:spMk id="4" creationId="{A8ADA568-7BBA-41A4-9C0B-B737A9AF364F}"/>
          </ac:spMkLst>
        </pc:spChg>
      </pc:sldChg>
      <pc:sldChg chg="modSp">
        <pc:chgData name="Cécile Wagner" userId="xIGwGXJrlywO4C7fDFKriEEIUFQh6tksoITSqgZnceo=" providerId="None" clId="Web-{0F260AF1-85CF-4155-95C9-3EDBDC5BDEB6}" dt="2024-09-10T09:18:00.225" v="88" actId="20577"/>
        <pc:sldMkLst>
          <pc:docMk/>
          <pc:sldMk cId="4276426069" sldId="263"/>
        </pc:sldMkLst>
        <pc:spChg chg="mod">
          <ac:chgData name="Cécile Wagner" userId="xIGwGXJrlywO4C7fDFKriEEIUFQh6tksoITSqgZnceo=" providerId="None" clId="Web-{0F260AF1-85CF-4155-95C9-3EDBDC5BDEB6}" dt="2024-09-10T09:18:00.225" v="88" actId="20577"/>
          <ac:spMkLst>
            <pc:docMk/>
            <pc:sldMk cId="4276426069" sldId="263"/>
            <ac:spMk id="4" creationId="{A8ADA568-7BBA-41A4-9C0B-B737A9AF364F}"/>
          </ac:spMkLst>
        </pc:spChg>
      </pc:sldChg>
      <pc:sldChg chg="modSp">
        <pc:chgData name="Cécile Wagner" userId="xIGwGXJrlywO4C7fDFKriEEIUFQh6tksoITSqgZnceo=" providerId="None" clId="Web-{0F260AF1-85CF-4155-95C9-3EDBDC5BDEB6}" dt="2024-09-10T09:26:58.508" v="177" actId="20577"/>
        <pc:sldMkLst>
          <pc:docMk/>
          <pc:sldMk cId="391173902" sldId="265"/>
        </pc:sldMkLst>
        <pc:spChg chg="mod">
          <ac:chgData name="Cécile Wagner" userId="xIGwGXJrlywO4C7fDFKriEEIUFQh6tksoITSqgZnceo=" providerId="None" clId="Web-{0F260AF1-85CF-4155-95C9-3EDBDC5BDEB6}" dt="2024-09-10T09:26:58.508" v="177" actId="20577"/>
          <ac:spMkLst>
            <pc:docMk/>
            <pc:sldMk cId="391173902" sldId="265"/>
            <ac:spMk id="5" creationId="{961AB495-921C-42ED-9D95-86D0049CABE9}"/>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uppieren 8">
            <a:extLst>
              <a:ext uri="{FF2B5EF4-FFF2-40B4-BE49-F238E27FC236}">
                <a16:creationId xmlns:a16="http://schemas.microsoft.com/office/drawing/2014/main" id="{5BB86DB0-34A8-4285-B79B-F079E3153462}"/>
              </a:ext>
            </a:extLst>
          </p:cNvPr>
          <p:cNvGrpSpPr/>
          <p:nvPr userDrawn="1"/>
        </p:nvGrpSpPr>
        <p:grpSpPr>
          <a:xfrm>
            <a:off x="3" y="-1"/>
            <a:ext cx="11353798" cy="6592085"/>
            <a:chOff x="3" y="-1"/>
            <a:chExt cx="11353798" cy="6592085"/>
          </a:xfrm>
        </p:grpSpPr>
        <p:pic>
          <p:nvPicPr>
            <p:cNvPr id="7" name="Grafik 6">
              <a:extLst>
                <a:ext uri="{FF2B5EF4-FFF2-40B4-BE49-F238E27FC236}">
                  <a16:creationId xmlns:a16="http://schemas.microsoft.com/office/drawing/2014/main" id="{12788999-A7C4-470C-8EF9-AB7A082326D4}"/>
                </a:ext>
              </a:extLst>
            </p:cNvPr>
            <p:cNvPicPr>
              <a:picLocks noChangeAspect="1"/>
            </p:cNvPicPr>
            <p:nvPr userDrawn="1"/>
          </p:nvPicPr>
          <p:blipFill rotWithShape="1">
            <a:blip r:embed="rId2"/>
            <a:srcRect l="27435"/>
            <a:stretch/>
          </p:blipFill>
          <p:spPr>
            <a:xfrm rot="16200000" flipH="1">
              <a:off x="3004312" y="-1757404"/>
              <a:ext cx="6592085" cy="10106892"/>
            </a:xfrm>
            <a:prstGeom prst="rect">
              <a:avLst/>
            </a:prstGeom>
          </p:spPr>
        </p:pic>
        <p:pic>
          <p:nvPicPr>
            <p:cNvPr id="8" name="Grafik 7">
              <a:extLst>
                <a:ext uri="{FF2B5EF4-FFF2-40B4-BE49-F238E27FC236}">
                  <a16:creationId xmlns:a16="http://schemas.microsoft.com/office/drawing/2014/main" id="{8A0F591E-C23E-4FEC-9B49-56758740B2A8}"/>
                </a:ext>
              </a:extLst>
            </p:cNvPr>
            <p:cNvPicPr>
              <a:picLocks noChangeAspect="1"/>
            </p:cNvPicPr>
            <p:nvPr userDrawn="1"/>
          </p:nvPicPr>
          <p:blipFill rotWithShape="1">
            <a:blip r:embed="rId2"/>
            <a:srcRect l="91171" t="4134" r="2595" b="72859"/>
            <a:stretch/>
          </p:blipFill>
          <p:spPr>
            <a:xfrm rot="16200000" flipH="1">
              <a:off x="879458" y="4910553"/>
              <a:ext cx="566344" cy="2325253"/>
            </a:xfrm>
            <a:prstGeom prst="rect">
              <a:avLst/>
            </a:prstGeom>
          </p:spPr>
        </p:pic>
      </p:grpSp>
      <p:sp>
        <p:nvSpPr>
          <p:cNvPr id="2" name="Title 1">
            <a:extLst>
              <a:ext uri="{FF2B5EF4-FFF2-40B4-BE49-F238E27FC236}">
                <a16:creationId xmlns:a16="http://schemas.microsoft.com/office/drawing/2014/main" id="{E821CF61-F6D0-131E-49BE-ED89A240E6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26DEDF1B-DD27-C412-16EF-F12726749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7CCF6B5F-D823-3562-7DC9-BA536311B81B}"/>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188223AC-F449-44A6-6ED8-78FCEFCA457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DBAA413E-D123-9FFD-23C0-1B25D3F38656}"/>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109011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9116-6682-ADF2-4A1A-FE9784615EEA}"/>
              </a:ext>
            </a:extLst>
          </p:cNvPr>
          <p:cNvSpPr>
            <a:spLocks noGrp="1"/>
          </p:cNvSpPr>
          <p:nvPr>
            <p:ph type="title"/>
          </p:nvPr>
        </p:nvSpPr>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7933EC94-37F0-BDBB-5E19-51CFAA45AB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146710AF-B28F-BAA3-26D9-4B4BB0767FA3}"/>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6CA7C340-FE7D-D857-FB6E-7B4BC2F6B6B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395E0198-4385-43B3-3279-58172C82235F}"/>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143921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D29AB-2B8E-D7BE-4E42-223330E8E2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B55DA007-0CF4-E08B-3847-C395934CC0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3767F750-E938-8A94-2FD7-C83BE7A76A73}"/>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5AF2A30D-1167-064F-083C-6B7FCD02C4A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65EA592-E0CC-2F15-2DE7-11341508DABF}"/>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303844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E0AC-18B6-429C-30E4-739377538803}"/>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C18729D7-1976-8A40-D218-3BA002A802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37F0EE99-A2D2-BB45-10E1-F4C7D1CAD3F4}"/>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C4425826-C37B-A74B-6ED7-69C9A9EF253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C8AE93FC-2D87-9C4E-C106-682422DEE966}"/>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142111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9AD5-7CC2-F462-829A-3FEC9A82B3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BD6374F9-A98B-1043-FEDF-A2EA721900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33BF2-AEE8-199D-9836-902B3049B89A}"/>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EB3DC958-3E39-0894-D921-234E9A5E3594}"/>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98EB992-B2BD-7B4B-9BF2-0292E3F4B788}"/>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381061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21E5-95EF-2351-473C-7496350B0DE2}"/>
              </a:ext>
            </a:extLst>
          </p:cNvPr>
          <p:cNvSpPr>
            <a:spLocks noGrp="1"/>
          </p:cNvSpPr>
          <p:nvPr>
            <p:ph type="title"/>
          </p:nvPr>
        </p:nvSpPr>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28F23A6F-C9DA-8096-1FF6-1B17B49722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A0337931-CC00-4889-54E0-0B63B84855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EC590C65-0C9F-ACE3-446F-33F9A676E13A}"/>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6" name="Footer Placeholder 5">
            <a:extLst>
              <a:ext uri="{FF2B5EF4-FFF2-40B4-BE49-F238E27FC236}">
                <a16:creationId xmlns:a16="http://schemas.microsoft.com/office/drawing/2014/main" id="{C1BBC213-BC52-9548-B10A-9AE0C9637252}"/>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2619AA4C-24D7-3893-7D40-D4133817759D}"/>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213149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3482-4679-46EA-42A1-AA9873335D09}"/>
              </a:ext>
            </a:extLst>
          </p:cNvPr>
          <p:cNvSpPr>
            <a:spLocks noGrp="1"/>
          </p:cNvSpPr>
          <p:nvPr>
            <p:ph type="title"/>
          </p:nvPr>
        </p:nvSpPr>
        <p:spPr>
          <a:xfrm>
            <a:off x="839788" y="365125"/>
            <a:ext cx="10515600" cy="1325563"/>
          </a:xfr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FBE5C43E-B073-F9B2-8583-73853BB01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2B4145-A557-2AE5-F9A0-ACA61FC63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11A72941-9AA6-43C9-9F35-396FE42105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47090F-5CEB-E4EA-0A8D-7ED8A59495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C42F9822-053C-224E-4B52-17380364E882}"/>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8" name="Footer Placeholder 7">
            <a:extLst>
              <a:ext uri="{FF2B5EF4-FFF2-40B4-BE49-F238E27FC236}">
                <a16:creationId xmlns:a16="http://schemas.microsoft.com/office/drawing/2014/main" id="{64C356AD-C455-EA7B-7877-58992A0A1F7D}"/>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724878C4-A8DF-1A57-BDD3-0B9FB87ABDCB}"/>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72662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2742-93C3-C8B6-DD70-6A08830BBF99}"/>
              </a:ext>
            </a:extLst>
          </p:cNvPr>
          <p:cNvSpPr>
            <a:spLocks noGrp="1"/>
          </p:cNvSpPr>
          <p:nvPr>
            <p:ph type="title"/>
          </p:nvPr>
        </p:nvSpPr>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49EB8FFE-0562-149D-ED02-D6760A1E95C4}"/>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4" name="Footer Placeholder 3">
            <a:extLst>
              <a:ext uri="{FF2B5EF4-FFF2-40B4-BE49-F238E27FC236}">
                <a16:creationId xmlns:a16="http://schemas.microsoft.com/office/drawing/2014/main" id="{2E15F06F-E357-42A2-EEED-B641583DDBD4}"/>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F950AA3B-D31B-68B1-7798-51E2C09428BA}"/>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109792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E6A4B-6F37-4A70-2FD3-EADCC4BFD044}"/>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3" name="Footer Placeholder 2">
            <a:extLst>
              <a:ext uri="{FF2B5EF4-FFF2-40B4-BE49-F238E27FC236}">
                <a16:creationId xmlns:a16="http://schemas.microsoft.com/office/drawing/2014/main" id="{D44E5680-7A31-279A-FA4B-A40B7FBC5FED}"/>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ABC28F58-0329-9572-D14B-F433FD3BAFDF}"/>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169286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E1B59-1C9B-EAC7-A0F9-5B6C726668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2B057FC0-B22C-6BD3-E40D-10FD8A59E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51995927-0C4C-931F-6C7C-D917BF3F9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A7604-C7C6-C524-CBF0-2171612F70C2}"/>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6" name="Footer Placeholder 5">
            <a:extLst>
              <a:ext uri="{FF2B5EF4-FFF2-40B4-BE49-F238E27FC236}">
                <a16:creationId xmlns:a16="http://schemas.microsoft.com/office/drawing/2014/main" id="{A5DBDD1F-B989-A8CA-8268-FBB14FD3055D}"/>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D33CFDB7-AE09-132E-FA6E-EDBED21CA5E5}"/>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324851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E921D-FF4D-B67C-4C0C-D894B4BA8D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55771B3B-142F-0E52-6740-1B8BEB7DE4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EB9F39EC-F326-ECDF-8196-B8282E989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3D304-DE6F-ED44-2055-F6E0D026EB95}"/>
              </a:ext>
            </a:extLst>
          </p:cNvPr>
          <p:cNvSpPr>
            <a:spLocks noGrp="1"/>
          </p:cNvSpPr>
          <p:nvPr>
            <p:ph type="dt" sz="half" idx="10"/>
          </p:nvPr>
        </p:nvSpPr>
        <p:spPr/>
        <p:txBody>
          <a:bodyPr/>
          <a:lstStyle/>
          <a:p>
            <a:fld id="{AC2C1350-A424-4356-ADA9-68E811C00FC4}" type="datetimeFigureOut">
              <a:rPr lang="en-DE" smtClean="0"/>
              <a:t>09/10/2024</a:t>
            </a:fld>
            <a:endParaRPr lang="en-DE"/>
          </a:p>
        </p:txBody>
      </p:sp>
      <p:sp>
        <p:nvSpPr>
          <p:cNvPr id="6" name="Footer Placeholder 5">
            <a:extLst>
              <a:ext uri="{FF2B5EF4-FFF2-40B4-BE49-F238E27FC236}">
                <a16:creationId xmlns:a16="http://schemas.microsoft.com/office/drawing/2014/main" id="{1C6C6387-DBDC-7163-DDA7-37DEC818E910}"/>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F445493B-8BD0-FCBC-08BF-7C0A6A2DCB96}"/>
              </a:ext>
            </a:extLst>
          </p:cNvPr>
          <p:cNvSpPr>
            <a:spLocks noGrp="1"/>
          </p:cNvSpPr>
          <p:nvPr>
            <p:ph type="sldNum" sz="quarter" idx="12"/>
          </p:nvPr>
        </p:nvSpPr>
        <p:spPr/>
        <p:txBody>
          <a:bodyPr/>
          <a:lstStyle/>
          <a:p>
            <a:fld id="{FD8E11A8-B542-40A7-99ED-6A5A61117C0E}" type="slidenum">
              <a:rPr lang="en-DE" smtClean="0"/>
              <a:t>‹Nr.›</a:t>
            </a:fld>
            <a:endParaRPr lang="en-DE"/>
          </a:p>
        </p:txBody>
      </p:sp>
    </p:spTree>
    <p:extLst>
      <p:ext uri="{BB962C8B-B14F-4D97-AF65-F5344CB8AC3E}">
        <p14:creationId xmlns:p14="http://schemas.microsoft.com/office/powerpoint/2010/main" val="395028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33C0F0-AB61-6B78-2A01-3FAC2C968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DE"/>
          </a:p>
        </p:txBody>
      </p:sp>
      <p:sp>
        <p:nvSpPr>
          <p:cNvPr id="3" name="Text Placeholder 2">
            <a:extLst>
              <a:ext uri="{FF2B5EF4-FFF2-40B4-BE49-F238E27FC236}">
                <a16:creationId xmlns:a16="http://schemas.microsoft.com/office/drawing/2014/main" id="{CD1FA921-BD15-45A2-282E-16E99588B7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50E8466D-D773-A9C9-8D8A-3841BFD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C1350-A424-4356-ADA9-68E811C00FC4}" type="datetimeFigureOut">
              <a:rPr lang="en-DE" smtClean="0"/>
              <a:t>09/10/2024</a:t>
            </a:fld>
            <a:endParaRPr lang="en-DE"/>
          </a:p>
        </p:txBody>
      </p:sp>
      <p:sp>
        <p:nvSpPr>
          <p:cNvPr id="5" name="Footer Placeholder 4">
            <a:extLst>
              <a:ext uri="{FF2B5EF4-FFF2-40B4-BE49-F238E27FC236}">
                <a16:creationId xmlns:a16="http://schemas.microsoft.com/office/drawing/2014/main" id="{5693C4A5-A09E-6697-281C-0B56AF0142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A285E874-EEFF-F305-1DF0-6B452A05B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E11A8-B542-40A7-99ED-6A5A61117C0E}" type="slidenum">
              <a:rPr lang="en-DE" smtClean="0"/>
              <a:t>‹Nr.›</a:t>
            </a:fld>
            <a:endParaRPr lang="en-DE"/>
          </a:p>
        </p:txBody>
      </p:sp>
    </p:spTree>
    <p:extLst>
      <p:ext uri="{BB962C8B-B14F-4D97-AF65-F5344CB8AC3E}">
        <p14:creationId xmlns:p14="http://schemas.microsoft.com/office/powerpoint/2010/main" val="6367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Quhttps:/de.wikipedia.org/wiki/Kunst" TargetMode="External"/><Relationship Id="rId2" Type="http://schemas.openxmlformats.org/officeDocument/2006/relationships/hyperlink" Target="https://de.wikipedia.org/wiki/Zukunf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zukunftskunst.eu/buch"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13771CF-1610-4595-98A0-61E78ACE208C}"/>
              </a:ext>
            </a:extLst>
          </p:cNvPr>
          <p:cNvPicPr>
            <a:picLocks noChangeAspect="1"/>
          </p:cNvPicPr>
          <p:nvPr/>
        </p:nvPicPr>
        <p:blipFill rotWithShape="1">
          <a:blip r:embed="rId2">
            <a:extLst>
              <a:ext uri="{28A0092B-C50C-407E-A947-70E740481C1C}">
                <a14:useLocalDpi xmlns:a14="http://schemas.microsoft.com/office/drawing/2010/main" val="0"/>
              </a:ext>
            </a:extLst>
          </a:blip>
          <a:srcRect t="33518" b="23296"/>
          <a:stretch/>
        </p:blipFill>
        <p:spPr>
          <a:xfrm>
            <a:off x="2431839" y="1033669"/>
            <a:ext cx="8124153" cy="3508513"/>
          </a:xfrm>
          <a:prstGeom prst="rect">
            <a:avLst/>
          </a:prstGeom>
        </p:spPr>
      </p:pic>
    </p:spTree>
    <p:extLst>
      <p:ext uri="{BB962C8B-B14F-4D97-AF65-F5344CB8AC3E}">
        <p14:creationId xmlns:p14="http://schemas.microsoft.com/office/powerpoint/2010/main" val="1233227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48F68B-6E1C-4B22-B68E-EA153F9684B0}"/>
              </a:ext>
            </a:extLst>
          </p:cNvPr>
          <p:cNvSpPr txBox="1">
            <a:spLocks/>
          </p:cNvSpPr>
          <p:nvPr/>
        </p:nvSpPr>
        <p:spPr>
          <a:xfrm>
            <a:off x="838200" y="365125"/>
            <a:ext cx="10134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err="1">
                <a:latin typeface="Search" panose="040A0A05020107000000" pitchFamily="82" charset="0"/>
              </a:rPr>
              <a:t>Begriffe</a:t>
            </a:r>
            <a:r>
              <a:rPr lang="en-GB" dirty="0">
                <a:latin typeface="Search" panose="040A0A05020107000000" pitchFamily="82" charset="0"/>
              </a:rPr>
              <a:t> ZUKUNFT </a:t>
            </a:r>
            <a:r>
              <a:rPr lang="en-GB" sz="2800" dirty="0">
                <a:latin typeface="Search" panose="040A0A05020107000000" pitchFamily="82" charset="0"/>
              </a:rPr>
              <a:t>und</a:t>
            </a:r>
            <a:r>
              <a:rPr lang="en-GB" dirty="0">
                <a:latin typeface="Search" panose="040A0A05020107000000" pitchFamily="82" charset="0"/>
              </a:rPr>
              <a:t> KUNST</a:t>
            </a:r>
            <a:endParaRPr lang="en-DE" dirty="0">
              <a:latin typeface="Search" panose="040A0A05020107000000" pitchFamily="82" charset="0"/>
            </a:endParaRPr>
          </a:p>
        </p:txBody>
      </p:sp>
      <p:sp>
        <p:nvSpPr>
          <p:cNvPr id="4" name="Content Placeholder 2">
            <a:extLst>
              <a:ext uri="{FF2B5EF4-FFF2-40B4-BE49-F238E27FC236}">
                <a16:creationId xmlns:a16="http://schemas.microsoft.com/office/drawing/2014/main" id="{A8ADA568-7BBA-41A4-9C0B-B737A9AF364F}"/>
              </a:ext>
            </a:extLst>
          </p:cNvPr>
          <p:cNvSpPr txBox="1">
            <a:spLocks/>
          </p:cNvSpPr>
          <p:nvPr/>
        </p:nvSpPr>
        <p:spPr>
          <a:xfrm>
            <a:off x="838200" y="2166730"/>
            <a:ext cx="10134600" cy="3727174"/>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en-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Die </a:t>
            </a:r>
            <a:r>
              <a:rPr lang="en-DE" sz="1800" b="1"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Zukunft </a:t>
            </a:r>
            <a:r>
              <a:rPr lang="en-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ist die</a:t>
            </a:r>
            <a:r>
              <a:rPr lang="de-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 Zeit</a:t>
            </a:r>
            <a:r>
              <a:rPr lang="en-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 die subjektiv gesehen der</a:t>
            </a:r>
            <a:r>
              <a:rPr lang="de-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 Gegenwart</a:t>
            </a:r>
            <a:r>
              <a:rPr lang="en-DE" sz="1800" dirty="0">
                <a:highlight>
                  <a:srgbClr val="D3D3D3"/>
                </a:highlight>
                <a:latin typeface="Arial Nova" panose="020B0504020202020204" pitchFamily="34" charset="0"/>
                <a:ea typeface="Calibri" panose="020F0502020204030204" pitchFamily="34" charset="0"/>
                <a:cs typeface="Calibri" panose="020F0502020204030204" pitchFamily="34" charset="0"/>
              </a:rPr>
              <a:t> </a:t>
            </a:r>
            <a:r>
              <a:rPr lang="en-DE" sz="1800" dirty="0">
                <a:solidFill>
                  <a:srgbClr val="000000"/>
                </a:solidFill>
                <a:highlight>
                  <a:srgbClr val="D3D3D3"/>
                </a:highlight>
                <a:latin typeface="Arial Nova" panose="020B0504020202020204" pitchFamily="34" charset="0"/>
                <a:ea typeface="Calibri" panose="020F0502020204030204" pitchFamily="34" charset="0"/>
                <a:cs typeface="Calibri" panose="020F0502020204030204" pitchFamily="34" charset="0"/>
              </a:rPr>
              <a:t>nachfolgt.</a:t>
            </a:r>
            <a:r>
              <a:rPr lang="en-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Das Wort geht auf das Verb </a:t>
            </a:r>
            <a:r>
              <a:rPr lang="en-DE" sz="1800" i="1"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kommen </a:t>
            </a:r>
            <a:r>
              <a:rPr lang="en-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zurück und hatte im</a:t>
            </a:r>
            <a:r>
              <a:rPr lang="de-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Mittelhochdeutschen</a:t>
            </a:r>
            <a:r>
              <a:rPr lang="en-DE" sz="1800" dirty="0">
                <a:latin typeface="Arial Nova" panose="020B0504020202020204" pitchFamily="34" charset="0"/>
                <a:ea typeface="Calibri" panose="020F0502020204030204" pitchFamily="34" charset="0"/>
                <a:cs typeface="Calibri" panose="020F0502020204030204" pitchFamily="34" charset="0"/>
              </a:rPr>
              <a:t> </a:t>
            </a:r>
            <a:r>
              <a:rPr lang="en-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noch eine religiöse Dimension im Sinne eines bevorstehenden „Herabkommens Gottes</a:t>
            </a:r>
            <a:r>
              <a:rPr lang="de-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a:t>
            </a:r>
            <a:r>
              <a:rPr lang="en-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Forschungsansätze, die sich (...) mit Zukunft befassen, werden als Zukunftsforschung und</a:t>
            </a:r>
            <a:r>
              <a:rPr lang="de-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Futurologie</a:t>
            </a:r>
            <a:r>
              <a:rPr lang="en-DE" sz="1800" dirty="0">
                <a:latin typeface="Arial Nova" panose="020B0504020202020204" pitchFamily="34" charset="0"/>
                <a:ea typeface="Calibri" panose="020F0502020204030204" pitchFamily="34" charset="0"/>
                <a:cs typeface="Calibri" panose="020F0502020204030204" pitchFamily="34" charset="0"/>
              </a:rPr>
              <a:t> </a:t>
            </a:r>
            <a:r>
              <a:rPr lang="en-DE" sz="1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bezeichnet.</a:t>
            </a:r>
            <a:endParaRPr lang="en-DE" sz="1800" dirty="0">
              <a:latin typeface="Arial Nova" panose="020B050402020202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sz="1200" dirty="0">
                <a:latin typeface="Arial Nova"/>
                <a:ea typeface="Calibri"/>
                <a:cs typeface="Calibri"/>
              </a:rPr>
              <a:t>Quelle: </a:t>
            </a:r>
            <a:r>
              <a:rPr lang="en-DE" sz="1200" dirty="0">
                <a:latin typeface="Arial Nova"/>
                <a:ea typeface="Calibri"/>
                <a:cs typeface="Calibri"/>
                <a:hlinkClick r:id="rId2">
                  <a:extLst>
                    <a:ext uri="{A12FA001-AC4F-418D-AE19-62706E023703}">
                      <ahyp:hlinkClr xmlns:ahyp="http://schemas.microsoft.com/office/drawing/2018/hyperlinkcolor" val="tx"/>
                    </a:ext>
                  </a:extLst>
                </a:hlinkClick>
              </a:rPr>
              <a:t>https://de.wikipedia.org/wiki/Zukunft</a:t>
            </a:r>
            <a:r>
              <a:rPr lang="de-DE" sz="1200" dirty="0">
                <a:latin typeface="Arial Nova"/>
                <a:ea typeface="Calibri"/>
                <a:cs typeface="Calibri"/>
              </a:rPr>
              <a:t>, zuletzt aufgerufen am 10.9.2024</a:t>
            </a:r>
            <a:endParaRPr lang="de-DE" sz="1200" dirty="0">
              <a:latin typeface="Arial Nova" panose="020B0504020202020204" pitchFamily="34" charset="0"/>
              <a:ea typeface="Calibri" panose="020F0502020204030204" pitchFamily="34" charset="0"/>
              <a:cs typeface="Calibri" panose="020F0502020204030204" pitchFamily="34" charset="0"/>
            </a:endParaRPr>
          </a:p>
          <a:p>
            <a:pPr algn="l">
              <a:lnSpc>
                <a:spcPct val="107000"/>
              </a:lnSpc>
              <a:spcAft>
                <a:spcPts val="800"/>
              </a:spcAft>
            </a:pPr>
            <a:r>
              <a:rPr lang="en-DE" sz="1800" b="1" dirty="0">
                <a:solidFill>
                  <a:srgbClr val="000000"/>
                </a:solidFill>
                <a:highlight>
                  <a:srgbClr val="D3D3D3"/>
                </a:highlight>
                <a:latin typeface="Arial Nova"/>
                <a:ea typeface="Calibri"/>
                <a:cs typeface="Calibri"/>
              </a:rPr>
              <a:t>Kunst</a:t>
            </a:r>
            <a:r>
              <a:rPr lang="en-DE" sz="1800" dirty="0">
                <a:solidFill>
                  <a:srgbClr val="000000"/>
                </a:solidFill>
                <a:highlight>
                  <a:srgbClr val="D3D3D3"/>
                </a:highlight>
                <a:latin typeface="Arial Nova"/>
                <a:ea typeface="Calibri"/>
                <a:cs typeface="Calibri"/>
              </a:rPr>
              <a:t> ist ein menschliches</a:t>
            </a:r>
            <a:r>
              <a:rPr lang="de-DE" sz="1800" dirty="0">
                <a:solidFill>
                  <a:srgbClr val="000000"/>
                </a:solidFill>
                <a:highlight>
                  <a:srgbClr val="D3D3D3"/>
                </a:highlight>
                <a:latin typeface="Arial Nova"/>
                <a:ea typeface="Calibri"/>
                <a:cs typeface="Calibri"/>
              </a:rPr>
              <a:t> Kulturprodukt</a:t>
            </a:r>
            <a:r>
              <a:rPr lang="en-DE" sz="1800" dirty="0">
                <a:solidFill>
                  <a:srgbClr val="000000"/>
                </a:solidFill>
                <a:highlight>
                  <a:srgbClr val="D3D3D3"/>
                </a:highlight>
                <a:latin typeface="Arial Nova"/>
                <a:ea typeface="Calibri"/>
                <a:cs typeface="Calibri"/>
              </a:rPr>
              <a:t>, das Ergebnis eines</a:t>
            </a:r>
            <a:r>
              <a:rPr lang="de-DE" sz="1800" dirty="0">
                <a:solidFill>
                  <a:srgbClr val="000000"/>
                </a:solidFill>
                <a:highlight>
                  <a:srgbClr val="D3D3D3"/>
                </a:highlight>
                <a:latin typeface="Arial Nova"/>
                <a:ea typeface="Calibri"/>
                <a:cs typeface="Calibri"/>
              </a:rPr>
              <a:t> kreativen</a:t>
            </a:r>
            <a:r>
              <a:rPr lang="en-DE" sz="1800" dirty="0">
                <a:highlight>
                  <a:srgbClr val="D3D3D3"/>
                </a:highlight>
                <a:latin typeface="Arial Nova"/>
                <a:ea typeface="Calibri"/>
                <a:cs typeface="Calibri"/>
              </a:rPr>
              <a:t> </a:t>
            </a:r>
            <a:r>
              <a:rPr lang="en-DE" sz="1800" dirty="0">
                <a:solidFill>
                  <a:srgbClr val="000000"/>
                </a:solidFill>
                <a:highlight>
                  <a:srgbClr val="D3D3D3"/>
                </a:highlight>
                <a:latin typeface="Arial Nova"/>
                <a:ea typeface="Calibri"/>
                <a:cs typeface="Calibri"/>
              </a:rPr>
              <a:t>Prozesses.</a:t>
            </a:r>
            <a:r>
              <a:rPr lang="en-DE" sz="1800" dirty="0">
                <a:solidFill>
                  <a:srgbClr val="000000"/>
                </a:solidFill>
                <a:highlight>
                  <a:srgbClr val="FFFFFF"/>
                </a:highlight>
                <a:latin typeface="Arial Nova"/>
                <a:ea typeface="Calibri"/>
                <a:cs typeface="Calibri"/>
              </a:rPr>
              <a:t> Das</a:t>
            </a:r>
            <a:r>
              <a:rPr lang="de-DE" sz="1800" dirty="0">
                <a:solidFill>
                  <a:srgbClr val="000000"/>
                </a:solidFill>
                <a:highlight>
                  <a:srgbClr val="FFFFFF"/>
                </a:highlight>
                <a:latin typeface="Arial Nova"/>
                <a:ea typeface="Calibri"/>
                <a:cs typeface="Calibri"/>
              </a:rPr>
              <a:t> Kunstwerk</a:t>
            </a:r>
            <a:r>
              <a:rPr lang="en-DE" sz="1800" dirty="0">
                <a:latin typeface="Arial Nova"/>
                <a:ea typeface="Calibri"/>
                <a:cs typeface="Calibri"/>
              </a:rPr>
              <a:t> </a:t>
            </a:r>
            <a:r>
              <a:rPr lang="en-DE" sz="1800" dirty="0">
                <a:solidFill>
                  <a:srgbClr val="000000"/>
                </a:solidFill>
                <a:highlight>
                  <a:srgbClr val="FFFFFF"/>
                </a:highlight>
                <a:latin typeface="Arial Nova"/>
                <a:ea typeface="Calibri"/>
                <a:cs typeface="Calibri"/>
              </a:rPr>
              <a:t>steht meist am Ende dieses Prozesses, kann aber auch der Prozess bzw. das Verfahren selbst sein. So wie die Kunst im gesamten ist das Kunstwerk selbst gekennzeichnet durch das Zusammenwirken von Inhalt und Form. Ausübende der Kunst im engeren Sinne werden</a:t>
            </a:r>
            <a:r>
              <a:rPr lang="de-DE" sz="1800" dirty="0">
                <a:solidFill>
                  <a:srgbClr val="000000"/>
                </a:solidFill>
                <a:highlight>
                  <a:srgbClr val="FFFFFF"/>
                </a:highlight>
                <a:latin typeface="Arial Nova"/>
                <a:ea typeface="Calibri"/>
                <a:cs typeface="Calibri"/>
              </a:rPr>
              <a:t> </a:t>
            </a:r>
            <a:r>
              <a:rPr lang="de-DE" sz="1800" err="1">
                <a:solidFill>
                  <a:srgbClr val="000000"/>
                </a:solidFill>
                <a:highlight>
                  <a:srgbClr val="FFFFFF"/>
                </a:highlight>
                <a:latin typeface="Arial Nova"/>
                <a:ea typeface="Calibri"/>
                <a:cs typeface="Calibri"/>
              </a:rPr>
              <a:t>Künstler:innen</a:t>
            </a:r>
            <a:r>
              <a:rPr lang="en-DE" sz="1800" dirty="0">
                <a:latin typeface="Arial Nova"/>
                <a:ea typeface="Calibri"/>
                <a:cs typeface="Calibri"/>
              </a:rPr>
              <a:t> </a:t>
            </a:r>
            <a:r>
              <a:rPr lang="en-DE" sz="1800" dirty="0">
                <a:solidFill>
                  <a:srgbClr val="000000"/>
                </a:solidFill>
                <a:highlight>
                  <a:srgbClr val="FFFFFF"/>
                </a:highlight>
                <a:latin typeface="Arial Nova"/>
                <a:ea typeface="Calibri"/>
                <a:cs typeface="Calibri"/>
              </a:rPr>
              <a:t>genannt</a:t>
            </a:r>
            <a:r>
              <a:rPr lang="de-DE" sz="1800" dirty="0">
                <a:solidFill>
                  <a:srgbClr val="000000"/>
                </a:solidFill>
                <a:highlight>
                  <a:srgbClr val="FFFFFF"/>
                </a:highlight>
                <a:latin typeface="Arial Nova"/>
                <a:ea typeface="Calibri"/>
                <a:cs typeface="Calibri"/>
              </a:rPr>
              <a:t>.</a:t>
            </a:r>
            <a:endParaRPr lang="en-DE" sz="1800" dirty="0">
              <a:latin typeface="Arial Nova"/>
              <a:ea typeface="Calibri"/>
              <a:cs typeface="Calibri"/>
            </a:endParaRPr>
          </a:p>
          <a:p>
            <a:pPr algn="r">
              <a:lnSpc>
                <a:spcPct val="107000"/>
              </a:lnSpc>
              <a:spcAft>
                <a:spcPts val="800"/>
              </a:spcAft>
            </a:pPr>
            <a:r>
              <a:rPr lang="de-DE" sz="1200" dirty="0">
                <a:highlight>
                  <a:srgbClr val="FFFFFF"/>
                </a:highlight>
                <a:latin typeface="Arial Nova"/>
                <a:ea typeface="Calibri"/>
                <a:cs typeface="Calibri"/>
              </a:rPr>
              <a:t>Quelle: </a:t>
            </a:r>
            <a:r>
              <a:rPr lang="en-DE" sz="1200" dirty="0">
                <a:latin typeface="Arial Nova"/>
                <a:ea typeface="Calibri"/>
                <a:cs typeface="Calibri"/>
                <a:hlinkClick r:id="rId3">
                  <a:extLst>
                    <a:ext uri="{A12FA001-AC4F-418D-AE19-62706E023703}">
                      <ahyp:hlinkClr xmlns:ahyp="http://schemas.microsoft.com/office/drawing/2018/hyperlinkcolor" val="tx"/>
                    </a:ext>
                  </a:extLst>
                </a:hlinkClick>
              </a:rPr>
              <a:t>https://de.wikipedia.org/wiki/Kunst</a:t>
            </a:r>
            <a:r>
              <a:rPr lang="en-DE" sz="1200" dirty="0">
                <a:latin typeface="Arial Nova"/>
                <a:ea typeface="Calibri"/>
                <a:cs typeface="Calibri"/>
              </a:rPr>
              <a:t>, </a:t>
            </a:r>
            <a:r>
              <a:rPr lang="en-DE" sz="1200" err="1">
                <a:latin typeface="Arial Nova"/>
                <a:ea typeface="Calibri"/>
                <a:cs typeface="Calibri"/>
              </a:rPr>
              <a:t>zuletzt</a:t>
            </a:r>
            <a:r>
              <a:rPr lang="en-DE" sz="1200" dirty="0">
                <a:latin typeface="Arial Nova"/>
                <a:ea typeface="Calibri"/>
                <a:cs typeface="Calibri"/>
              </a:rPr>
              <a:t> </a:t>
            </a:r>
            <a:r>
              <a:rPr lang="en-DE" sz="1200" err="1">
                <a:latin typeface="Arial Nova"/>
                <a:ea typeface="Calibri"/>
                <a:cs typeface="Calibri"/>
              </a:rPr>
              <a:t>aufgerufen</a:t>
            </a:r>
            <a:r>
              <a:rPr lang="en-DE" sz="1200" dirty="0">
                <a:latin typeface="Arial Nova"/>
                <a:ea typeface="Calibri"/>
                <a:cs typeface="Calibri"/>
              </a:rPr>
              <a:t> am 10.9.2024</a:t>
            </a:r>
            <a:endParaRPr lang="en-DE" sz="1200">
              <a:latin typeface="Arial Nova" panose="020B0504020202020204" pitchFamily="34" charset="0"/>
            </a:endParaRPr>
          </a:p>
        </p:txBody>
      </p:sp>
    </p:spTree>
    <p:extLst>
      <p:ext uri="{BB962C8B-B14F-4D97-AF65-F5344CB8AC3E}">
        <p14:creationId xmlns:p14="http://schemas.microsoft.com/office/powerpoint/2010/main" val="172547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48F68B-6E1C-4B22-B68E-EA153F9684B0}"/>
              </a:ext>
            </a:extLst>
          </p:cNvPr>
          <p:cNvSpPr txBox="1">
            <a:spLocks/>
          </p:cNvSpPr>
          <p:nvPr/>
        </p:nvSpPr>
        <p:spPr>
          <a:xfrm>
            <a:off x="838200" y="365125"/>
            <a:ext cx="10134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Search" panose="040A0A05020107000000" pitchFamily="82" charset="0"/>
              </a:rPr>
              <a:t>ZUKUNFTSKUNST </a:t>
            </a:r>
            <a:r>
              <a:rPr lang="en-GB" sz="4400" dirty="0" err="1">
                <a:latin typeface="Search" panose="040A0A05020107000000" pitchFamily="82" charset="0"/>
              </a:rPr>
              <a:t>nach</a:t>
            </a:r>
            <a:r>
              <a:rPr lang="en-GB" sz="4400" dirty="0">
                <a:latin typeface="Search" panose="040A0A05020107000000" pitchFamily="82" charset="0"/>
              </a:rPr>
              <a:t> Uwe </a:t>
            </a:r>
            <a:r>
              <a:rPr lang="en-GB" sz="4400" dirty="0" err="1">
                <a:latin typeface="Search" panose="040A0A05020107000000" pitchFamily="82" charset="0"/>
              </a:rPr>
              <a:t>Schneidewind</a:t>
            </a:r>
            <a:endParaRPr lang="en-DE" sz="4400" dirty="0">
              <a:latin typeface="Search" panose="040A0A05020107000000" pitchFamily="82" charset="0"/>
            </a:endParaRPr>
          </a:p>
        </p:txBody>
      </p:sp>
      <p:sp>
        <p:nvSpPr>
          <p:cNvPr id="4" name="Content Placeholder 2">
            <a:extLst>
              <a:ext uri="{FF2B5EF4-FFF2-40B4-BE49-F238E27FC236}">
                <a16:creationId xmlns:a16="http://schemas.microsoft.com/office/drawing/2014/main" id="{A8ADA568-7BBA-41A4-9C0B-B737A9AF364F}"/>
              </a:ext>
            </a:extLst>
          </p:cNvPr>
          <p:cNvSpPr txBox="1">
            <a:spLocks/>
          </p:cNvSpPr>
          <p:nvPr/>
        </p:nvSpPr>
        <p:spPr>
          <a:xfrm>
            <a:off x="838200" y="2166730"/>
            <a:ext cx="10134600" cy="372717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DE" sz="32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Zukunftskunst ist die Fähigkeit, kulturellen Wandel, kluge Politik, neues Wirtschaften und innovative Technologien miteinander zu verbinden.</a:t>
            </a:r>
          </a:p>
          <a:p>
            <a:pPr algn="r"/>
            <a:endParaRPr lang="de-DE" sz="1300" u="sng" dirty="0">
              <a:solidFill>
                <a:srgbClr val="0563C1"/>
              </a:solidFill>
              <a:latin typeface="Arial Nova" panose="020B0504020202020204" pitchFamily="34" charset="0"/>
              <a:ea typeface="Calibri" panose="020F0502020204030204" pitchFamily="34" charset="0"/>
              <a:cs typeface="Calibri" panose="020F0502020204030204" pitchFamily="34" charset="0"/>
            </a:endParaRPr>
          </a:p>
          <a:p>
            <a:pPr algn="r">
              <a:lnSpc>
                <a:spcPct val="107000"/>
              </a:lnSpc>
              <a:spcAft>
                <a:spcPts val="800"/>
              </a:spcAft>
            </a:pPr>
            <a:endParaRPr lang="de-DE" sz="1200" dirty="0">
              <a:latin typeface="Arial Nova"/>
              <a:ea typeface="Calibri"/>
              <a:cs typeface="Calibri"/>
            </a:endParaRPr>
          </a:p>
          <a:p>
            <a:pPr algn="r">
              <a:lnSpc>
                <a:spcPct val="107000"/>
              </a:lnSpc>
              <a:spcAft>
                <a:spcPts val="800"/>
              </a:spcAft>
            </a:pPr>
            <a:r>
              <a:rPr lang="de-DE" sz="1200">
                <a:latin typeface="Arial Nova"/>
                <a:ea typeface="Calibri"/>
                <a:cs typeface="Calibri"/>
              </a:rPr>
              <a:t>Quelle: Uwe Schneidewind, </a:t>
            </a:r>
            <a:r>
              <a:rPr lang="en-DE" sz="1200" dirty="0">
                <a:latin typeface="Arial Nova"/>
                <a:ea typeface="Calibri"/>
                <a:cs typeface="Calibri"/>
              </a:rPr>
              <a:t>Professor für Innovationsmanagement und Nachhaltigkeit</a:t>
            </a:r>
            <a:r>
              <a:rPr lang="de-DE" sz="1200" dirty="0">
                <a:latin typeface="Arial Nova"/>
                <a:ea typeface="Calibri"/>
                <a:cs typeface="Calibri"/>
              </a:rPr>
              <a:t>, in: </a:t>
            </a:r>
            <a:r>
              <a:rPr lang="en-DE" sz="1200" i="1" dirty="0">
                <a:latin typeface="Arial Nova"/>
                <a:ea typeface="Calibri"/>
                <a:cs typeface="Calibri"/>
              </a:rPr>
              <a:t>Die Große Transformation</a:t>
            </a:r>
            <a:r>
              <a:rPr lang="de-DE" sz="1200" i="1" dirty="0">
                <a:latin typeface="Arial Nova"/>
                <a:ea typeface="Calibri"/>
                <a:cs typeface="Calibri"/>
              </a:rPr>
              <a:t> - </a:t>
            </a:r>
            <a:r>
              <a:rPr lang="en-DE" sz="1200" dirty="0">
                <a:latin typeface="Arial Nova"/>
                <a:ea typeface="Calibri"/>
                <a:cs typeface="Calibri"/>
              </a:rPr>
              <a:t>Eine Einführung in die Kunst gesellschaftlichen Wandels</a:t>
            </a:r>
            <a:r>
              <a:rPr lang="de-DE" sz="1200" dirty="0">
                <a:latin typeface="Arial Nova"/>
                <a:ea typeface="Calibri"/>
                <a:cs typeface="Calibri"/>
              </a:rPr>
              <a:t>, </a:t>
            </a:r>
            <a:r>
              <a:rPr lang="de-DE" sz="1200" dirty="0">
                <a:latin typeface="Arial Nova"/>
                <a:ea typeface="Calibri"/>
                <a:cs typeface="Calibri"/>
                <a:hlinkClick r:id="rId2">
                  <a:extLst>
                    <a:ext uri="{A12FA001-AC4F-418D-AE19-62706E023703}">
                      <ahyp:hlinkClr xmlns:ahyp="http://schemas.microsoft.com/office/drawing/2018/hyperlinkcolor" val="tx"/>
                    </a:ext>
                  </a:extLst>
                </a:hlinkClick>
              </a:rPr>
              <a:t>https://www.zukunftskunst.eu/buch</a:t>
            </a:r>
            <a:r>
              <a:rPr lang="de-DE" sz="1200" dirty="0">
                <a:latin typeface="Arial Nova"/>
                <a:ea typeface="Calibri"/>
                <a:cs typeface="Calibri"/>
              </a:rPr>
              <a:t>, zuletzt aufgerufen am 10.9.2024</a:t>
            </a:r>
            <a:endParaRPr lang="de-DE"/>
          </a:p>
          <a:p>
            <a:pPr algn="r"/>
            <a:endParaRPr lang="de-DE" sz="1300" u="sng" dirty="0">
              <a:solidFill>
                <a:srgbClr val="0563C1"/>
              </a:solidFill>
              <a:latin typeface="Arial Nova" panose="020B05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6426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48F68B-6E1C-4B22-B68E-EA153F9684B0}"/>
              </a:ext>
            </a:extLst>
          </p:cNvPr>
          <p:cNvSpPr txBox="1">
            <a:spLocks/>
          </p:cNvSpPr>
          <p:nvPr/>
        </p:nvSpPr>
        <p:spPr>
          <a:xfrm>
            <a:off x="838200" y="365125"/>
            <a:ext cx="10134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err="1">
                <a:latin typeface="Search" panose="040A0A05020107000000" pitchFamily="82" charset="0"/>
              </a:rPr>
              <a:t>Kurzdefinitionen</a:t>
            </a:r>
            <a:endParaRPr lang="en-DE" sz="4400" dirty="0">
              <a:latin typeface="Search" panose="040A0A05020107000000" pitchFamily="82" charset="0"/>
            </a:endParaRPr>
          </a:p>
        </p:txBody>
      </p:sp>
      <p:sp>
        <p:nvSpPr>
          <p:cNvPr id="4" name="Content Placeholder 2">
            <a:extLst>
              <a:ext uri="{FF2B5EF4-FFF2-40B4-BE49-F238E27FC236}">
                <a16:creationId xmlns:a16="http://schemas.microsoft.com/office/drawing/2014/main" id="{A8ADA568-7BBA-41A4-9C0B-B737A9AF364F}"/>
              </a:ext>
            </a:extLst>
          </p:cNvPr>
          <p:cNvSpPr txBox="1">
            <a:spLocks/>
          </p:cNvSpPr>
          <p:nvPr/>
        </p:nvSpPr>
        <p:spPr>
          <a:xfrm>
            <a:off x="838200" y="2166730"/>
            <a:ext cx="10134600" cy="37271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Die </a:t>
            </a:r>
            <a:r>
              <a:rPr lang="en-DE" sz="2800" b="1"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Zukunft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ist die</a:t>
            </a:r>
            <a:r>
              <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Zeit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die subjektiv gesehen der</a:t>
            </a:r>
            <a:r>
              <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Gegenwart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nachfolgt.</a:t>
            </a:r>
            <a:endPar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DE" sz="2800" b="1"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Kunst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ist ein menschliches</a:t>
            </a:r>
            <a:r>
              <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Kulturprodukt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das Ergebnis eines</a:t>
            </a:r>
            <a:r>
              <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kreativen</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Prozesses.</a:t>
            </a:r>
            <a:endParaRPr lang="de-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DE" sz="2800" b="1"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Zukunftskunst</a:t>
            </a:r>
            <a:r>
              <a:rPr lang="en-DE" sz="28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 ist die Fähigkeit, kulturellen Wandel, kluge Politik, neues Wirtschaften und innovative Technologien miteinander zu verbinden.</a:t>
            </a:r>
          </a:p>
        </p:txBody>
      </p:sp>
    </p:spTree>
    <p:extLst>
      <p:ext uri="{BB962C8B-B14F-4D97-AF65-F5344CB8AC3E}">
        <p14:creationId xmlns:p14="http://schemas.microsoft.com/office/powerpoint/2010/main" val="3357705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8ADA568-7BBA-41A4-9C0B-B737A9AF364F}"/>
              </a:ext>
            </a:extLst>
          </p:cNvPr>
          <p:cNvSpPr txBox="1">
            <a:spLocks/>
          </p:cNvSpPr>
          <p:nvPr/>
        </p:nvSpPr>
        <p:spPr>
          <a:xfrm>
            <a:off x="838200" y="2564296"/>
            <a:ext cx="10134600" cy="33296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7000"/>
              </a:lnSpc>
              <a:spcAft>
                <a:spcPts val="800"/>
              </a:spcAft>
            </a:pPr>
            <a:r>
              <a:rPr lang="de-DE" sz="4000" dirty="0">
                <a:solidFill>
                  <a:srgbClr val="000000"/>
                </a:solidFill>
                <a:highlight>
                  <a:srgbClr val="FFFFFF"/>
                </a:highlight>
                <a:latin typeface="Search" panose="040A0A05020107000000" pitchFamily="82" charset="0"/>
                <a:ea typeface="Calibri" panose="020F0502020204030204" pitchFamily="34" charset="0"/>
                <a:cs typeface="Calibri" panose="020F0502020204030204" pitchFamily="34" charset="0"/>
              </a:rPr>
              <a:t>Fragen:</a:t>
            </a:r>
            <a:endParaRPr lang="en-DE" sz="4000" dirty="0">
              <a:solidFill>
                <a:srgbClr val="000000"/>
              </a:solidFill>
              <a:highlight>
                <a:srgbClr val="FFFFFF"/>
              </a:highlight>
              <a:latin typeface="Search" panose="040A0A05020107000000" pitchFamily="82" charset="0"/>
              <a:ea typeface="Calibri" panose="020F0502020204030204" pitchFamily="34" charset="0"/>
              <a:cs typeface="Calibri" panose="020F0502020204030204" pitchFamily="34" charset="0"/>
            </a:endParaRPr>
          </a:p>
          <a:p>
            <a:pPr marL="457200" indent="-457200" algn="l">
              <a:lnSpc>
                <a:spcPct val="107000"/>
              </a:lnSpc>
              <a:spcAft>
                <a:spcPts val="800"/>
              </a:spcAft>
              <a:buFont typeface="Arial" panose="020B0604020202020204" pitchFamily="34" charset="0"/>
              <a:buChar char="•"/>
            </a:pPr>
            <a:r>
              <a:rPr lang="de-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Was könnte das für die Zukunftskunst bedeuten?</a:t>
            </a:r>
            <a:endParaRPr lang="en-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endParaRPr>
          </a:p>
          <a:p>
            <a:pPr marL="457200" indent="-457200" algn="l">
              <a:lnSpc>
                <a:spcPct val="107000"/>
              </a:lnSpc>
              <a:spcAft>
                <a:spcPts val="800"/>
              </a:spcAft>
              <a:buFont typeface="Arial" panose="020B0604020202020204" pitchFamily="34" charset="0"/>
              <a:buChar char="•"/>
            </a:pPr>
            <a:r>
              <a:rPr lang="de-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Fühlt ihr euch gut gerüstet für die Zukunftskunst?</a:t>
            </a:r>
            <a:endParaRPr lang="en-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endParaRPr>
          </a:p>
          <a:p>
            <a:pPr marL="457200" indent="-457200" algn="l">
              <a:lnSpc>
                <a:spcPct val="107000"/>
              </a:lnSpc>
              <a:spcAft>
                <a:spcPts val="800"/>
              </a:spcAft>
              <a:buFont typeface="Arial" panose="020B0604020202020204" pitchFamily="34" charset="0"/>
              <a:buChar char="•"/>
            </a:pPr>
            <a:r>
              <a:rPr lang="de-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rPr>
              <a:t>Was braucht ihr dafür?</a:t>
            </a:r>
            <a:endParaRPr lang="en-DE" sz="2000" dirty="0">
              <a:solidFill>
                <a:srgbClr val="000000"/>
              </a:solidFill>
              <a:highlight>
                <a:srgbClr val="FFFFFF"/>
              </a:highlight>
              <a:latin typeface="Arial Nova" panose="020B0504020202020204" pitchFamily="34" charset="0"/>
              <a:ea typeface="Calibri" panose="020F0502020204030204" pitchFamily="34" charset="0"/>
              <a:cs typeface="Calibri" panose="020F0502020204030204" pitchFamily="34" charset="0"/>
            </a:endParaRPr>
          </a:p>
        </p:txBody>
      </p:sp>
      <p:sp>
        <p:nvSpPr>
          <p:cNvPr id="5" name="Content Placeholder 2">
            <a:extLst>
              <a:ext uri="{FF2B5EF4-FFF2-40B4-BE49-F238E27FC236}">
                <a16:creationId xmlns:a16="http://schemas.microsoft.com/office/drawing/2014/main" id="{961AB495-921C-42ED-9D95-86D0049CABE9}"/>
              </a:ext>
            </a:extLst>
          </p:cNvPr>
          <p:cNvSpPr txBox="1">
            <a:spLocks/>
          </p:cNvSpPr>
          <p:nvPr/>
        </p:nvSpPr>
        <p:spPr>
          <a:xfrm>
            <a:off x="838200" y="649356"/>
            <a:ext cx="10134600" cy="158694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DE" sz="2800" dirty="0">
                <a:solidFill>
                  <a:srgbClr val="000000"/>
                </a:solidFill>
                <a:highlight>
                  <a:srgbClr val="FFFFFF"/>
                </a:highlight>
                <a:latin typeface="Arial Nova"/>
                <a:ea typeface="Calibri"/>
                <a:cs typeface="Calibri"/>
              </a:rPr>
              <a:t>Kunst bzw. der künstlerische Prozess zeichnet sich vor allem auch dadurch aus, dass Menschen ins Handeln kommen, sich als selbstwirksam und aktiv erleben.</a:t>
            </a:r>
            <a:endParaRPr lang="de-DE" sz="2800">
              <a:solidFill>
                <a:srgbClr val="000000"/>
              </a:solidFill>
              <a:highlight>
                <a:srgbClr val="FFFFFF"/>
              </a:highlight>
              <a:latin typeface="Arial Nova"/>
              <a:ea typeface="Calibri"/>
              <a:cs typeface="Calibri"/>
            </a:endParaRPr>
          </a:p>
          <a:p>
            <a:pPr algn="r"/>
            <a:r>
              <a:rPr lang="de-DE" sz="1200" dirty="0">
                <a:highlight>
                  <a:srgbClr val="FFFFFF"/>
                </a:highlight>
                <a:latin typeface="Arial Nova"/>
                <a:ea typeface="Calibri"/>
                <a:cs typeface="Calibri"/>
              </a:rPr>
              <a:t>Quelle: Annette Schäfer: </a:t>
            </a:r>
            <a:r>
              <a:rPr lang="de-DE" sz="1200" i="1" dirty="0">
                <a:highlight>
                  <a:srgbClr val="FFFFFF"/>
                </a:highlight>
                <a:latin typeface="Arial Nova"/>
                <a:ea typeface="Calibri"/>
                <a:cs typeface="Calibri"/>
              </a:rPr>
              <a:t>Kunst für die Seele, </a:t>
            </a:r>
            <a:r>
              <a:rPr lang="de-DE" sz="1200" dirty="0">
                <a:highlight>
                  <a:srgbClr val="FFFFFF"/>
                </a:highlight>
                <a:latin typeface="Arial Nova"/>
                <a:ea typeface="Calibri"/>
                <a:cs typeface="Calibri"/>
              </a:rPr>
              <a:t>hier:</a:t>
            </a:r>
            <a:r>
              <a:rPr lang="de-DE" sz="1200" i="1" dirty="0">
                <a:highlight>
                  <a:srgbClr val="FFFFFF"/>
                </a:highlight>
                <a:latin typeface="Arial Nova"/>
                <a:ea typeface="Calibri"/>
                <a:cs typeface="Calibri"/>
              </a:rPr>
              <a:t> S. </a:t>
            </a:r>
            <a:r>
              <a:rPr lang="de-DE" sz="1200" dirty="0" err="1">
                <a:highlight>
                  <a:srgbClr val="FFFFFF"/>
                </a:highlight>
                <a:latin typeface="Arial Nova"/>
                <a:ea typeface="Calibri"/>
                <a:cs typeface="Calibri"/>
              </a:rPr>
              <a:t>Magsamen</a:t>
            </a:r>
            <a:r>
              <a:rPr lang="de-DE" sz="1200" dirty="0">
                <a:highlight>
                  <a:srgbClr val="FFFFFF"/>
                </a:highlight>
                <a:latin typeface="Arial Nova"/>
                <a:ea typeface="Calibri"/>
                <a:cs typeface="Calibri"/>
              </a:rPr>
              <a:t>/I. </a:t>
            </a:r>
            <a:r>
              <a:rPr lang="de-DE" sz="1200" dirty="0">
                <a:highlight>
                  <a:srgbClr val="FFFFFF"/>
                </a:highlight>
                <a:latin typeface="Arial Nova"/>
              </a:rPr>
              <a:t>Ross, in: </a:t>
            </a:r>
            <a:r>
              <a:rPr lang="de-DE" sz="1200" i="1" dirty="0">
                <a:highlight>
                  <a:srgbClr val="FFFFFF"/>
                </a:highlight>
                <a:latin typeface="Arial Nova"/>
              </a:rPr>
              <a:t>Psychologie Heute</a:t>
            </a:r>
            <a:r>
              <a:rPr lang="de-DE" sz="1200" dirty="0">
                <a:highlight>
                  <a:srgbClr val="FFFFFF"/>
                </a:highlight>
                <a:latin typeface="Arial Nova"/>
              </a:rPr>
              <a:t>, Julius Beltz </a:t>
            </a:r>
            <a:r>
              <a:rPr lang="de-DE" sz="1200" dirty="0" err="1">
                <a:highlight>
                  <a:srgbClr val="FFFFFF"/>
                </a:highlight>
                <a:latin typeface="Arial Nova"/>
              </a:rPr>
              <a:t>GmbH&amp;Co</a:t>
            </a:r>
            <a:r>
              <a:rPr lang="de-DE" sz="1200" dirty="0">
                <a:highlight>
                  <a:srgbClr val="FFFFFF"/>
                </a:highlight>
                <a:latin typeface="Arial Nova"/>
              </a:rPr>
              <a:t>. KG, Weinheim, Heft 11/2023</a:t>
            </a:r>
            <a:endParaRPr lang="en-DE" sz="1200" dirty="0">
              <a:solidFill>
                <a:srgbClr val="000000"/>
              </a:solidFill>
              <a:highlight>
                <a:srgbClr val="FFFFFF"/>
              </a:highlight>
              <a:latin typeface="Arial Nova"/>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1173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Words>
  <Application>Microsoft Office PowerPoint</Application>
  <PresentationFormat>Breitbild</PresentationFormat>
  <Paragraphs>19</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Office Theme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ZUKUNFTSKUNST</dc:title>
  <dc:creator>Hochwasserhose</dc:creator>
  <cp:lastModifiedBy>Michael Greif</cp:lastModifiedBy>
  <cp:revision>65</cp:revision>
  <dcterms:created xsi:type="dcterms:W3CDTF">2024-08-03T12:02:43Z</dcterms:created>
  <dcterms:modified xsi:type="dcterms:W3CDTF">2024-09-10T09:26:58Z</dcterms:modified>
</cp:coreProperties>
</file>